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notesMasterIdLst>
    <p:notesMasterId r:id="rId15"/>
  </p:notesMasterIdLst>
  <p:sldIdLst>
    <p:sldId id="267" r:id="rId2"/>
    <p:sldId id="265" r:id="rId3"/>
    <p:sldId id="268" r:id="rId4"/>
    <p:sldId id="269" r:id="rId5"/>
    <p:sldId id="270" r:id="rId6"/>
    <p:sldId id="271" r:id="rId7"/>
    <p:sldId id="272" r:id="rId8"/>
    <p:sldId id="273" r:id="rId9"/>
    <p:sldId id="275" r:id="rId10"/>
    <p:sldId id="277" r:id="rId11"/>
    <p:sldId id="278" r:id="rId12"/>
    <p:sldId id="257" r:id="rId13"/>
    <p:sldId id="279" r:id="rId14"/>
  </p:sldIdLst>
  <p:sldSz cx="12161838" cy="6858000"/>
  <p:notesSz cx="9940925" cy="14370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906" y="84"/>
      </p:cViewPr>
      <p:guideLst>
        <p:guide orient="horz" pos="2160"/>
        <p:guide pos="38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7734" cy="718503"/>
          </a:xfrm>
          <a:prstGeom prst="rect">
            <a:avLst/>
          </a:prstGeom>
        </p:spPr>
        <p:txBody>
          <a:bodyPr vert="horz" lIns="138902" tIns="69451" rIns="138902" bIns="69451" rtlCol="0"/>
          <a:lstStyle>
            <a:lvl1pPr algn="l">
              <a:defRPr sz="1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2" y="1"/>
            <a:ext cx="4307734" cy="718503"/>
          </a:xfrm>
          <a:prstGeom prst="rect">
            <a:avLst/>
          </a:prstGeom>
        </p:spPr>
        <p:txBody>
          <a:bodyPr vert="horz" lIns="138902" tIns="69451" rIns="138902" bIns="69451" rtlCol="0"/>
          <a:lstStyle>
            <a:lvl1pPr algn="r">
              <a:defRPr sz="1800"/>
            </a:lvl1pPr>
          </a:lstStyle>
          <a:p>
            <a:fld id="{4AE5E109-269A-468B-9D9E-BF9A68CB5492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2088" y="1077913"/>
            <a:ext cx="9556750" cy="5389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902" tIns="69451" rIns="138902" bIns="694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6825775"/>
            <a:ext cx="7952739" cy="6466523"/>
          </a:xfrm>
          <a:prstGeom prst="rect">
            <a:avLst/>
          </a:prstGeom>
        </p:spPr>
        <p:txBody>
          <a:bodyPr vert="horz" lIns="138902" tIns="69451" rIns="138902" bIns="6945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13649053"/>
            <a:ext cx="4307734" cy="718503"/>
          </a:xfrm>
          <a:prstGeom prst="rect">
            <a:avLst/>
          </a:prstGeom>
        </p:spPr>
        <p:txBody>
          <a:bodyPr vert="horz" lIns="138902" tIns="69451" rIns="138902" bIns="69451" rtlCol="0" anchor="b"/>
          <a:lstStyle>
            <a:lvl1pPr algn="l">
              <a:defRPr sz="1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2" y="13649053"/>
            <a:ext cx="4307734" cy="718503"/>
          </a:xfrm>
          <a:prstGeom prst="rect">
            <a:avLst/>
          </a:prstGeom>
        </p:spPr>
        <p:txBody>
          <a:bodyPr vert="horz" lIns="138902" tIns="69451" rIns="138902" bIns="69451" rtlCol="0" anchor="b"/>
          <a:lstStyle>
            <a:lvl1pPr algn="r">
              <a:defRPr sz="1800"/>
            </a:lvl1pPr>
          </a:lstStyle>
          <a:p>
            <a:fld id="{63F88CEA-EAC4-4F5F-B4D9-C7AA90D50E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69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2088" y="1077913"/>
            <a:ext cx="9556750" cy="5389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61838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339" y="2404534"/>
            <a:ext cx="7747721" cy="1646302"/>
          </a:xfrm>
        </p:spPr>
        <p:txBody>
          <a:bodyPr anchor="b">
            <a:noAutofit/>
          </a:bodyPr>
          <a:lstStyle>
            <a:lvl1pPr algn="r">
              <a:defRPr sz="5387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3339" y="4050834"/>
            <a:ext cx="7747721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8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4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0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6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2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8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9758-A828-49CB-8896-5C2CD0F79E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91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59" y="609600"/>
            <a:ext cx="8575401" cy="3403600"/>
          </a:xfrm>
        </p:spPr>
        <p:txBody>
          <a:bodyPr anchor="ctr">
            <a:normAutofit/>
          </a:bodyPr>
          <a:lstStyle>
            <a:lvl1pPr algn="l">
              <a:defRPr sz="43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9" y="4470400"/>
            <a:ext cx="85754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05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609-F264-410F-BEC1-E1527DB23F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00730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030" y="609600"/>
            <a:ext cx="8074110" cy="3022600"/>
          </a:xfrm>
        </p:spPr>
        <p:txBody>
          <a:bodyPr anchor="ctr">
            <a:normAutofit/>
          </a:bodyPr>
          <a:lstStyle>
            <a:lvl1pPr algn="l">
              <a:defRPr sz="43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2759" y="3632200"/>
            <a:ext cx="7206651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59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057" indent="0">
              <a:buFontTx/>
              <a:buNone/>
              <a:defRPr/>
            </a:lvl2pPr>
            <a:lvl3pPr marL="912114" indent="0">
              <a:buFontTx/>
              <a:buNone/>
              <a:defRPr/>
            </a:lvl3pPr>
            <a:lvl4pPr marL="1368171" indent="0">
              <a:buFontTx/>
              <a:buNone/>
              <a:defRPr/>
            </a:lvl4pPr>
            <a:lvl5pPr marL="1824228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9" y="4470400"/>
            <a:ext cx="85754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05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609-F264-410F-BEC1-E1527DB23F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0529" y="790378"/>
            <a:ext cx="608092" cy="584776"/>
          </a:xfrm>
          <a:prstGeom prst="rect">
            <a:avLst/>
          </a:prstGeom>
        </p:spPr>
        <p:txBody>
          <a:bodyPr vert="horz" lIns="91214" tIns="45607" rIns="91214" bIns="45607" rtlCol="0" anchor="ctr">
            <a:noAutofit/>
          </a:bodyPr>
          <a:lstStyle/>
          <a:p>
            <a:pPr lvl="0"/>
            <a:r>
              <a:rPr lang="en-US" sz="798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71010" y="2886556"/>
            <a:ext cx="608092" cy="584776"/>
          </a:xfrm>
          <a:prstGeom prst="rect">
            <a:avLst/>
          </a:prstGeom>
        </p:spPr>
        <p:txBody>
          <a:bodyPr vert="horz" lIns="91214" tIns="45607" rIns="91214" bIns="45607" rtlCol="0" anchor="ctr">
            <a:noAutofit/>
          </a:bodyPr>
          <a:lstStyle/>
          <a:p>
            <a:pPr lvl="0"/>
            <a:r>
              <a:rPr lang="en-US" sz="798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5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57907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59" y="1931988"/>
            <a:ext cx="8575401" cy="2595460"/>
          </a:xfrm>
        </p:spPr>
        <p:txBody>
          <a:bodyPr anchor="b">
            <a:normAutofit/>
          </a:bodyPr>
          <a:lstStyle>
            <a:lvl1pPr algn="l">
              <a:defRPr sz="43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9" y="4527448"/>
            <a:ext cx="85754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05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609-F264-410F-BEC1-E1527DB23F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4659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030" y="609600"/>
            <a:ext cx="8074110" cy="3022600"/>
          </a:xfrm>
        </p:spPr>
        <p:txBody>
          <a:bodyPr anchor="ctr">
            <a:normAutofit/>
          </a:bodyPr>
          <a:lstStyle>
            <a:lvl1pPr algn="l">
              <a:defRPr sz="43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5657" y="4013200"/>
            <a:ext cx="85754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057" indent="0">
              <a:buFontTx/>
              <a:buNone/>
              <a:defRPr/>
            </a:lvl2pPr>
            <a:lvl3pPr marL="912114" indent="0">
              <a:buFontTx/>
              <a:buNone/>
              <a:defRPr/>
            </a:lvl3pPr>
            <a:lvl4pPr marL="1368171" indent="0">
              <a:buFontTx/>
              <a:buNone/>
              <a:defRPr/>
            </a:lvl4pPr>
            <a:lvl5pPr marL="1824228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9" y="4527448"/>
            <a:ext cx="85754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05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609-F264-410F-BEC1-E1527DB23F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0529" y="790378"/>
            <a:ext cx="608092" cy="584776"/>
          </a:xfrm>
          <a:prstGeom prst="rect">
            <a:avLst/>
          </a:prstGeom>
        </p:spPr>
        <p:txBody>
          <a:bodyPr vert="horz" lIns="91214" tIns="45607" rIns="91214" bIns="45607" rtlCol="0" anchor="ctr">
            <a:noAutofit/>
          </a:bodyPr>
          <a:lstStyle/>
          <a:p>
            <a:pPr lvl="0"/>
            <a:r>
              <a:rPr lang="en-US" sz="798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71010" y="2886556"/>
            <a:ext cx="608092" cy="584776"/>
          </a:xfrm>
          <a:prstGeom prst="rect">
            <a:avLst/>
          </a:prstGeom>
        </p:spPr>
        <p:txBody>
          <a:bodyPr vert="horz" lIns="91214" tIns="45607" rIns="91214" bIns="45607" rtlCol="0" anchor="ctr">
            <a:noAutofit/>
          </a:bodyPr>
          <a:lstStyle/>
          <a:p>
            <a:pPr lvl="0"/>
            <a:r>
              <a:rPr lang="en-US" sz="798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005085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103" y="609600"/>
            <a:ext cx="8566956" cy="3022600"/>
          </a:xfrm>
        </p:spPr>
        <p:txBody>
          <a:bodyPr anchor="ctr">
            <a:normAutofit/>
          </a:bodyPr>
          <a:lstStyle>
            <a:lvl1pPr algn="l">
              <a:defRPr sz="43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5657" y="4013200"/>
            <a:ext cx="85754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4">
                <a:solidFill>
                  <a:schemeClr val="accent1"/>
                </a:solidFill>
              </a:defRPr>
            </a:lvl1pPr>
            <a:lvl2pPr marL="456057" indent="0">
              <a:buFontTx/>
              <a:buNone/>
              <a:defRPr/>
            </a:lvl2pPr>
            <a:lvl3pPr marL="912114" indent="0">
              <a:buFontTx/>
              <a:buNone/>
              <a:defRPr/>
            </a:lvl3pPr>
            <a:lvl4pPr marL="1368171" indent="0">
              <a:buFontTx/>
              <a:buNone/>
              <a:defRPr/>
            </a:lvl4pPr>
            <a:lvl5pPr marL="1824228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9" y="4527448"/>
            <a:ext cx="85754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05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609-F264-410F-BEC1-E1527DB23F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14265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4D1EB-289D-4141-A394-A603D379CA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429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47962" y="609600"/>
            <a:ext cx="1301515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5659" y="609600"/>
            <a:ext cx="7042684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C3611-3FAB-4FB7-A23F-1B4B9884D8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7062B-331F-48C0-8BD8-BD81E3609B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79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59" y="2700868"/>
            <a:ext cx="8575401" cy="1826581"/>
          </a:xfrm>
        </p:spPr>
        <p:txBody>
          <a:bodyPr anchor="b"/>
          <a:lstStyle>
            <a:lvl1pPr algn="l">
              <a:defRPr sz="399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9" y="4527448"/>
            <a:ext cx="8575401" cy="860400"/>
          </a:xfrm>
        </p:spPr>
        <p:txBody>
          <a:bodyPr anchor="t"/>
          <a:lstStyle>
            <a:lvl1pPr marL="0" indent="0" algn="l">
              <a:buNone/>
              <a:defRPr sz="199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05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3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846E-8805-4E39-80CC-8A3EA11285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18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5659" y="2160589"/>
            <a:ext cx="4173684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7378" y="2160590"/>
            <a:ext cx="4173683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E9B4-7DF7-43EB-AF50-92416CDF2DB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4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4074" y="2160983"/>
            <a:ext cx="4175268" cy="576262"/>
          </a:xfrm>
        </p:spPr>
        <p:txBody>
          <a:bodyPr anchor="b">
            <a:noAutofit/>
          </a:bodyPr>
          <a:lstStyle>
            <a:lvl1pPr marL="0" indent="0">
              <a:buNone/>
              <a:defRPr sz="2394" b="0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074" y="2737246"/>
            <a:ext cx="4175268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795" y="2160983"/>
            <a:ext cx="4175263" cy="576262"/>
          </a:xfrm>
        </p:spPr>
        <p:txBody>
          <a:bodyPr anchor="b">
            <a:noAutofit/>
          </a:bodyPr>
          <a:lstStyle>
            <a:lvl1pPr marL="0" indent="0">
              <a:buNone/>
              <a:defRPr sz="2394" b="0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75796" y="2737246"/>
            <a:ext cx="417526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0CFDE-9A24-458D-95B0-C19A094745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58" y="609600"/>
            <a:ext cx="8575401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646C6-60F2-4601-B4A5-EA85936020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7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0D93-AA2F-47DE-83F9-78CCEFF53A9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378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58" y="1498604"/>
            <a:ext cx="3844992" cy="1278466"/>
          </a:xfrm>
        </p:spPr>
        <p:txBody>
          <a:bodyPr anchor="b">
            <a:normAutofit/>
          </a:bodyPr>
          <a:lstStyle>
            <a:lvl1pPr>
              <a:defRPr sz="19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8684" y="514925"/>
            <a:ext cx="4502375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658" y="2777069"/>
            <a:ext cx="3844992" cy="2584449"/>
          </a:xfrm>
        </p:spPr>
        <p:txBody>
          <a:bodyPr>
            <a:normAutofit/>
          </a:bodyPr>
          <a:lstStyle>
            <a:lvl1pPr marL="0" indent="0">
              <a:buNone/>
              <a:defRPr sz="1397"/>
            </a:lvl1pPr>
            <a:lvl2pPr marL="455920" indent="0">
              <a:buNone/>
              <a:defRPr sz="1397"/>
            </a:lvl2pPr>
            <a:lvl3pPr marL="911841" indent="0">
              <a:buNone/>
              <a:defRPr sz="1197"/>
            </a:lvl3pPr>
            <a:lvl4pPr marL="1367761" indent="0">
              <a:buNone/>
              <a:defRPr sz="998"/>
            </a:lvl4pPr>
            <a:lvl5pPr marL="1823680" indent="0">
              <a:buNone/>
              <a:defRPr sz="998"/>
            </a:lvl5pPr>
            <a:lvl6pPr marL="2279601" indent="0">
              <a:buNone/>
              <a:defRPr sz="998"/>
            </a:lvl6pPr>
            <a:lvl7pPr marL="2735521" indent="0">
              <a:buNone/>
              <a:defRPr sz="998"/>
            </a:lvl7pPr>
            <a:lvl8pPr marL="3191441" indent="0">
              <a:buNone/>
              <a:defRPr sz="998"/>
            </a:lvl8pPr>
            <a:lvl9pPr marL="3647362" indent="0">
              <a:buNone/>
              <a:defRPr sz="99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0F70B-2A61-4293-B689-13D10C377D9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65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59" y="4800600"/>
            <a:ext cx="8575400" cy="566738"/>
          </a:xfrm>
        </p:spPr>
        <p:txBody>
          <a:bodyPr anchor="b">
            <a:normAutofit/>
          </a:bodyPr>
          <a:lstStyle>
            <a:lvl1pPr algn="l">
              <a:defRPr sz="2394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5658" y="609600"/>
            <a:ext cx="85754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596"/>
            </a:lvl1pPr>
            <a:lvl2pPr marL="456057" indent="0">
              <a:buNone/>
              <a:defRPr sz="1596"/>
            </a:lvl2pPr>
            <a:lvl3pPr marL="912114" indent="0">
              <a:buNone/>
              <a:defRPr sz="1596"/>
            </a:lvl3pPr>
            <a:lvl4pPr marL="1368171" indent="0">
              <a:buNone/>
              <a:defRPr sz="1596"/>
            </a:lvl4pPr>
            <a:lvl5pPr marL="1824228" indent="0">
              <a:buNone/>
              <a:defRPr sz="1596"/>
            </a:lvl5pPr>
            <a:lvl6pPr marL="2280285" indent="0">
              <a:buNone/>
              <a:defRPr sz="1596"/>
            </a:lvl6pPr>
            <a:lvl7pPr marL="2736342" indent="0">
              <a:buNone/>
              <a:defRPr sz="1596"/>
            </a:lvl7pPr>
            <a:lvl8pPr marL="3192399" indent="0">
              <a:buNone/>
              <a:defRPr sz="1596"/>
            </a:lvl8pPr>
            <a:lvl9pPr marL="3648456" indent="0">
              <a:buNone/>
              <a:defRPr sz="159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659" y="5367338"/>
            <a:ext cx="8575400" cy="674024"/>
          </a:xfrm>
        </p:spPr>
        <p:txBody>
          <a:bodyPr>
            <a:normAutofit/>
          </a:bodyPr>
          <a:lstStyle>
            <a:lvl1pPr marL="0" indent="0">
              <a:buNone/>
              <a:defRPr sz="1197"/>
            </a:lvl1pPr>
            <a:lvl2pPr marL="456057" indent="0">
              <a:buNone/>
              <a:defRPr sz="1197"/>
            </a:lvl2pPr>
            <a:lvl3pPr marL="912114" indent="0">
              <a:buNone/>
              <a:defRPr sz="998"/>
            </a:lvl3pPr>
            <a:lvl4pPr marL="1368171" indent="0">
              <a:buNone/>
              <a:defRPr sz="898"/>
            </a:lvl4pPr>
            <a:lvl5pPr marL="1824228" indent="0">
              <a:buNone/>
              <a:defRPr sz="898"/>
            </a:lvl5pPr>
            <a:lvl6pPr marL="2280285" indent="0">
              <a:buNone/>
              <a:defRPr sz="898"/>
            </a:lvl6pPr>
            <a:lvl7pPr marL="2736342" indent="0">
              <a:buNone/>
              <a:defRPr sz="898"/>
            </a:lvl7pPr>
            <a:lvl8pPr marL="3192399" indent="0">
              <a:buNone/>
              <a:defRPr sz="898"/>
            </a:lvl8pPr>
            <a:lvl9pPr marL="3648456" indent="0">
              <a:buNone/>
              <a:defRPr sz="89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00FD-F9D1-4A28-9E22-D327B91BF0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7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61838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5658" y="609600"/>
            <a:ext cx="85754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8" y="2160590"/>
            <a:ext cx="85754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87309" y="6041363"/>
            <a:ext cx="909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E9609-F264-410F-BEC1-E1527DB23F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24-Oct-25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5658" y="6041363"/>
            <a:ext cx="6282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9411" y="6041363"/>
            <a:ext cx="681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accent1"/>
                </a:solidFill>
              </a:defRPr>
            </a:lvl1pPr>
          </a:lstStyle>
          <a:p>
            <a:fld id="{3DB57695-9A06-40C1-9965-3F174127141E}" type="slidenum">
              <a:rPr lang="en-US" smtClean="0">
                <a:solidFill>
                  <a:srgbClr val="94B6D2"/>
                </a:solidFill>
              </a:rPr>
              <a:pPr/>
              <a:t>‹#›</a:t>
            </a:fld>
            <a:endParaRPr lang="en-US">
              <a:solidFill>
                <a:srgbClr val="94B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09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</p:sldLayoutIdLst>
  <p:hf hdr="0" ftr="0" dt="0"/>
  <p:txStyles>
    <p:titleStyle>
      <a:lvl1pPr algn="l" defTabSz="456057" rtl="0" eaLnBrk="1" latinLnBrk="0" hangingPunct="1">
        <a:spcBef>
          <a:spcPct val="0"/>
        </a:spcBef>
        <a:buNone/>
        <a:defRPr sz="3591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043" indent="-342043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1093" indent="-285036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9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0143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6200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2257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8314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4371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0428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6485" indent="-228029" algn="l" defTabSz="456057" rtl="0" eaLnBrk="1" latinLnBrk="0" hangingPunct="1">
        <a:spcBef>
          <a:spcPts val="9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456057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303" y="1392353"/>
            <a:ext cx="9011225" cy="2972751"/>
          </a:xfrm>
        </p:spPr>
        <p:txBody>
          <a:bodyPr numCol="1">
            <a:normAutofit fontScale="90000"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br>
              <a:rPr lang="en-US" sz="2800" dirty="0">
                <a:solidFill>
                  <a:schemeClr val="tx1"/>
                </a:solidFill>
                <a:latin typeface="GHEA Grapalat" pitchFamily="50" charset="0"/>
              </a:rPr>
            </a:br>
            <a:r>
              <a:rPr lang="ru-RU" sz="2700" b="1" dirty="0">
                <a:solidFill>
                  <a:schemeClr val="tx1"/>
                </a:solidFill>
                <a:latin typeface="GHEA Grapalat" pitchFamily="50" charset="0"/>
                <a:ea typeface="Sylfaen"/>
                <a:cs typeface="Sylfaen"/>
              </a:rPr>
              <a:t>ИССЛЕДОВАНИЕ КОНТРОЛЬНЫХ ОБРАЗЦОВ МЕТАЛЛА КОРПУСА РЕАКТОРА</a:t>
            </a:r>
            <a:r>
              <a:rPr lang="en-US" sz="2700" b="1" dirty="0">
                <a:solidFill>
                  <a:schemeClr val="tx1"/>
                </a:solidFill>
                <a:latin typeface="GHEA Grapalat" pitchFamily="50" charset="0"/>
                <a:ea typeface="Sylfaen"/>
                <a:cs typeface="Sylfaen"/>
              </a:rPr>
              <a:t> </a:t>
            </a:r>
            <a:r>
              <a:rPr lang="ru-RU" sz="2700" b="1" dirty="0">
                <a:solidFill>
                  <a:schemeClr val="tx1"/>
                </a:solidFill>
                <a:latin typeface="GHEA Grapalat" pitchFamily="50" charset="0"/>
                <a:ea typeface="Sylfaen"/>
                <a:cs typeface="Sylfaen"/>
              </a:rPr>
              <a:t>ВВЭР-440 АРМЯНСКОЙ АЭС</a:t>
            </a:r>
            <a:r>
              <a:rPr lang="en-US" sz="2800" dirty="0">
                <a:solidFill>
                  <a:schemeClr val="tx1"/>
                </a:solidFill>
                <a:latin typeface="GHEA Grapalat" pitchFamily="50" charset="0"/>
              </a:rPr>
              <a:t>                                                           </a:t>
            </a:r>
            <a:br>
              <a:rPr lang="en-US" sz="2000" b="1" dirty="0">
                <a:solidFill>
                  <a:schemeClr val="tx1"/>
                </a:solidFill>
                <a:latin typeface="GHEA Grapalat" pitchFamily="50" charset="0"/>
              </a:rPr>
            </a:br>
            <a:r>
              <a:rPr lang="en-US" sz="4400" dirty="0">
                <a:solidFill>
                  <a:schemeClr val="tx1"/>
                </a:solidFill>
                <a:latin typeface="GHEA Grapalat" pitchFamily="50" charset="0"/>
                <a:ea typeface="Times New Roman"/>
              </a:rPr>
              <a:t> </a:t>
            </a:r>
            <a:b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GHEA Grapalat" pitchFamily="50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0439" y="54045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АРМЯНСКИЙ НАУЧНО-ИССЛЕДОВАТЕЛЬСКИЙ ИНСТИТУТ ПО ЭКСПЛУАТАЦИИ АЭС </a:t>
            </a: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ЗАО НИИ «АРМАТОМ»</a:t>
            </a:r>
            <a:r>
              <a:rPr lang="hy-AM" sz="1400" b="1" dirty="0">
                <a:solidFill>
                  <a:srgbClr val="000000"/>
                </a:solidFill>
                <a:latin typeface="GHEA Grapalat" pitchFamily="50" charset="0"/>
              </a:rPr>
              <a:t> </a:t>
            </a:r>
            <a:endParaRPr lang="en-US" sz="1400" b="1" dirty="0">
              <a:solidFill>
                <a:srgbClr val="000000"/>
              </a:solidFill>
              <a:latin typeface="GHEA Grapalat" pitchFamily="50" charset="0"/>
            </a:endParaRPr>
          </a:p>
          <a:p>
            <a:pPr fontAlgn="base"/>
            <a:r>
              <a:rPr lang="en-US" sz="1200" b="1" dirty="0">
                <a:solidFill>
                  <a:srgbClr val="000000"/>
                </a:solidFill>
                <a:latin typeface="GHEA Grapalat" pitchFamily="50" charset="0"/>
              </a:rPr>
              <a:t>www.armatom.am</a:t>
            </a:r>
            <a:endParaRPr lang="hy-AM" sz="1200" b="1" dirty="0">
              <a:solidFill>
                <a:srgbClr val="000000"/>
              </a:solidFill>
              <a:latin typeface="GHEA Grapalat" pitchFamily="50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 b="-12662"/>
          <a:stretch>
            <a:fillRect/>
          </a:stretch>
        </p:blipFill>
        <p:spPr bwMode="auto">
          <a:xfrm>
            <a:off x="827040" y="191345"/>
            <a:ext cx="1005407" cy="1221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496743" y="4293096"/>
            <a:ext cx="468052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b="1" dirty="0">
              <a:latin typeface="GHEA Grapalat" pitchFamily="50" charset="0"/>
            </a:endParaRPr>
          </a:p>
          <a:p>
            <a:pPr algn="r">
              <a:spcAft>
                <a:spcPts val="600"/>
              </a:spcAft>
            </a:pPr>
            <a:r>
              <a:rPr lang="ru-RU" b="1" dirty="0">
                <a:latin typeface="GHEA Grapalat" pitchFamily="50" charset="0"/>
              </a:rPr>
              <a:t>ВАГРАМ</a:t>
            </a:r>
            <a:r>
              <a:rPr lang="en-US" b="1" dirty="0">
                <a:latin typeface="GHEA Grapalat" pitchFamily="50" charset="0"/>
              </a:rPr>
              <a:t> </a:t>
            </a:r>
            <a:r>
              <a:rPr lang="ru-RU" b="1" dirty="0">
                <a:latin typeface="GHEA Grapalat" pitchFamily="50" charset="0"/>
              </a:rPr>
              <a:t>ПЕТРОСЯН</a:t>
            </a:r>
            <a:r>
              <a:rPr lang="en-US" b="1" dirty="0">
                <a:latin typeface="GHEA Grapalat" pitchFamily="50" charset="0"/>
              </a:rPr>
              <a:t>                            </a:t>
            </a:r>
            <a:r>
              <a:rPr lang="ru-RU" b="1" dirty="0">
                <a:latin typeface="GHEA Grapalat" pitchFamily="50" charset="0"/>
              </a:rPr>
              <a:t>Генеральный Директор</a:t>
            </a:r>
            <a:r>
              <a:rPr lang="en-US" b="1" dirty="0">
                <a:latin typeface="GHEA Grapalat" pitchFamily="50" charset="0"/>
              </a:rPr>
              <a:t>,</a:t>
            </a:r>
          </a:p>
          <a:p>
            <a:pPr algn="r">
              <a:spcAft>
                <a:spcPts val="600"/>
              </a:spcAft>
            </a:pPr>
            <a:r>
              <a:rPr lang="en-US" b="1" dirty="0">
                <a:latin typeface="GHEA Grapalat" pitchFamily="50" charset="0"/>
              </a:rPr>
              <a:t> </a:t>
            </a:r>
            <a:r>
              <a:rPr lang="ru-RU" b="1" dirty="0">
                <a:latin typeface="GHEA Grapalat" pitchFamily="50" charset="0"/>
              </a:rPr>
              <a:t>Доктор тех</a:t>
            </a:r>
            <a:r>
              <a:rPr lang="en-US" b="1" dirty="0" err="1">
                <a:latin typeface="GHEA Grapalat" pitchFamily="50" charset="0"/>
              </a:rPr>
              <a:t>нических</a:t>
            </a:r>
            <a:r>
              <a:rPr lang="en-US" b="1">
                <a:latin typeface="GHEA Grapalat" pitchFamily="50" charset="0"/>
              </a:rPr>
              <a:t> </a:t>
            </a:r>
            <a:r>
              <a:rPr lang="ru-RU" b="1">
                <a:latin typeface="GHEA Grapalat" pitchFamily="50" charset="0"/>
              </a:rPr>
              <a:t>наук</a:t>
            </a:r>
            <a:r>
              <a:rPr lang="en-US" b="1" dirty="0">
                <a:latin typeface="GHEA Grapalat" pitchFamily="50" charset="0"/>
              </a:rPr>
              <a:t>, </a:t>
            </a:r>
            <a:r>
              <a:rPr lang="ru-RU" b="1" dirty="0">
                <a:latin typeface="GHEA Grapalat" pitchFamily="50" charset="0"/>
              </a:rPr>
              <a:t>Профессор</a:t>
            </a:r>
            <a:r>
              <a:rPr lang="en-US" b="1" dirty="0">
                <a:latin typeface="GHEA Grapalat" pitchFamily="50" charset="0"/>
              </a:rPr>
              <a:t>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26332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680319" y="-99392"/>
                <a:ext cx="8568952" cy="1656184"/>
              </a:xfrm>
            </p:spPr>
            <p:txBody>
              <a:bodyPr vert="horz" lIns="91440" tIns="45720" rIns="91440" bIns="45720" rtlCol="0" anchor="b">
                <a:normAutofit/>
              </a:bodyPr>
              <a:lstStyle/>
              <a:p>
                <a:pPr algn="just" defTabSz="914400">
                  <a:lnSpc>
                    <a:spcPct val="115000"/>
                  </a:lnSpc>
                </a:pPr>
                <a:r>
                  <a:rPr lang="ru-RU" sz="17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Таблица</a:t>
                </a:r>
                <a:r>
                  <a:rPr lang="en-US" sz="17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3: </a:t>
                </a:r>
                <a:r>
                  <a:rPr lang="ru-RU" sz="17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Результаты просвечивающей электронной микроскопии сварных швов 15Cr2MoV-A ВВЭР-440 в исходном состоянии, облученных (3,2·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7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17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sup>
                    </m:sSup>
                  </m:oMath>
                </a14:m>
                <a:r>
                  <a:rPr lang="ru-RU" sz="17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7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17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17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17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E≥ 0,5 МэВ) и отожженных в течение 100 ч при двух различных температурах.</a:t>
                </a: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80319" y="-99392"/>
                <a:ext cx="8568952" cy="1656184"/>
              </a:xfrm>
              <a:blipFill>
                <a:blip r:embed="rId2"/>
                <a:stretch>
                  <a:fillRect l="-498" r="-498" b="-4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80319" y="4086012"/>
            <a:ext cx="8280920" cy="1873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0"/>
              </a:spcBef>
            </a:pP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Отжиг при более высокой температуре (475°C) оказался эффективным методом восстановления радиационного упрочнения, вызванного облучением (рис. 7). </a:t>
            </a:r>
          </a:p>
          <a:p>
            <a:pPr algn="just">
              <a:lnSpc>
                <a:spcPct val="115000"/>
              </a:lnSpc>
              <a:spcBef>
                <a:spcPct val="0"/>
              </a:spcBef>
            </a:pP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микрофотографий ПЭМ показывает, что после высокотемпературного отжига значение плотности выделений в сварных швах сравнина с значением плотности карбонитридов ванадия и молибдена в исходном необлученном сварном шве, что свидетельствует о растворении меди обратно в структуру основы.</a:t>
            </a:r>
            <a:endParaRPr lang="en-US" sz="17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346" y="1916832"/>
            <a:ext cx="10428745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45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446131" cy="458112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680319" y="4581128"/>
                <a:ext cx="8640960" cy="936104"/>
              </a:xfrm>
            </p:spPr>
            <p:txBody>
              <a:bodyPr vert="horz" lIns="91440" tIns="45720" rIns="91440" bIns="45720" rtlCol="0" anchor="b">
                <a:normAutofit fontScale="90000"/>
              </a:bodyPr>
              <a:lstStyle/>
              <a:p>
                <a:pPr algn="just" defTabSz="914400">
                  <a:lnSpc>
                    <a:spcPct val="115000"/>
                  </a:lnSpc>
                </a:pPr>
                <a:r>
                  <a:rPr lang="ru-RU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Рисунок 7: Сравнительная дозовая зависимость изменения предела текучести сварных швов ВВЭР-440 по сравнению с исходному состоянию. Данные для образцов-свидетей с ААЭС при более низких значениях флюенса и сопоставимой скорости потока (3,5–3,9 х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1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−16</m:t>
                        </m:r>
                      </m:sup>
                    </m:sSup>
                  </m:oMath>
                </a14:m>
                <a:r>
                  <a:rPr lang="ru-RU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ru-R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с</m:t>
                        </m:r>
                      </m:e>
                      <m:sup>
                        <m:r>
                          <a:rPr lang="ru-RU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ru-RU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опубликованы в [3].</a:t>
                </a: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80319" y="4581128"/>
                <a:ext cx="8640960" cy="936104"/>
              </a:xfrm>
              <a:blipFill>
                <a:blip r:embed="rId3"/>
                <a:stretch>
                  <a:fillRect l="-423" t="-29221" r="-353" b="-6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639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6663" y="260648"/>
            <a:ext cx="2664296" cy="432048"/>
          </a:xfrm>
        </p:spPr>
        <p:txBody>
          <a:bodyPr vert="horz" lIns="91440" tIns="45720" rIns="91440" bIns="45720" rtlCol="0" anchor="b">
            <a:noAutofit/>
          </a:bodyPr>
          <a:lstStyle/>
          <a:p>
            <a:pPr defTabSz="914400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Rectangle 2"/>
          <p:cNvSpPr/>
          <p:nvPr/>
        </p:nvSpPr>
        <p:spPr>
          <a:xfrm>
            <a:off x="680319" y="1076309"/>
            <a:ext cx="8064896" cy="3267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Отжиг в течение 100 часов при температуре 475 °C восстановил предел прочности на растяжение и относительное равномерное удлинение на 82% и 97% соответственно, и привёл к полному исчезновению вызванных облучением в виде чёрных точек.</a:t>
            </a:r>
          </a:p>
          <a:p>
            <a:pPr marL="285750" indent="-285750" algn="just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 эксплуатации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АЭС истёк в 2016 году и был продлён на 10 лет. Мы планируем продлить срок службы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АЭС до 2036 года. Поэтому этот вопрос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 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az-Cyrl-A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большое значение.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исследований показывают, что он может представлять интерес при выборе металла для ядерных реакторов нового поколения.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401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4414" y="5011683"/>
            <a:ext cx="6480721" cy="7200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GHEA Grapalat" pitchFamily="50" charset="0"/>
              </a:rPr>
              <a:t>СПАСИБО ЗА ВНИМАНИЕ</a:t>
            </a:r>
          </a:p>
        </p:txBody>
      </p:sp>
      <p:pic>
        <p:nvPicPr>
          <p:cNvPr id="1026" name="Picture 2" descr="Two sets of system of industrial anti-seismic protection for Armenian NPP  will be ready by April 2018 | Finport.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63" y="332656"/>
            <a:ext cx="5688632" cy="4229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33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6303" y="548681"/>
            <a:ext cx="8928992" cy="587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Корпус реактора является основным элементом атомной электростанции (АЭС). Оценка целостности корпуса реактора является одним из главных задач безопасной и долговременной эксплуатации АЭС. Основными причинами деградации механических свойств КР являются нейтронное облучение и тепловое старение при эксплуатации АЭС. Эти условия вызывают упрочнение и охрупчивание стали корпуса реактора. Прогнозирование упрочнения и охрупчивания обычно выполняется в соответствии с соответствующими нормами и стандартами, которые основаны на большом количестве информации, полученной в результате программ наблюдения и исследований. Существующая регулирующая практика прогнозирования срока службы реактора основывается главным образом на информации, полученной в результате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эксплуатации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 наблюдения за энергетическими реакторами.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как большинство существующих АЭС рассматривают вопрос о продлении срока службы, деградация стали реакторов, вызванная термическим старением и облучением, становятся более значимыми для продленных сроков эксплуатации. В этом отношении следует оценить как тепловое старение, как и эффекты облучения, чтобы выполнить оценку структурной целостности для продления срока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эксплуатации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АЭС.</a:t>
            </a:r>
            <a:endParaRPr lang="ru-RU" sz="1400" dirty="0">
              <a:latin typeface="GHEA Grapala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33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8271" y="620688"/>
            <a:ext cx="9217024" cy="6188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ЭКСПЕРИМЕНТАЛЬНЫЕ МЕТОДЫ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Водо-водяной энергетический реактор мощностью 440 МВт (ВВЭР-440) в Армении был введен в эксплуатацию в конце 19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года. Материалы корпусов реактора под давлением (ВВЭР) отличаются от сталей корпусов западных реакторов. Хром-молибден-ванадиевая сталь марки 15Х2MВ-A (15Cr2MoV-A), используемая для корпусов реакторов ВВЭР-440, содержит ~0,3% ванадия и очень мало никеля (максимум 0,4%). Сталь с легированием ванадием была использована потому, что карбиды ванадия делают материал относительную устойчивым к термическому старению, мелкозернистость (закаленный бейнит) и прочным. Однако, материал 15Х2MВ-A (15Cr2MoV-A) сложнее сваривать, чем стали, легированные никелем, и он требует очень сильного предварительного нагрева, чтобы избежать образования трещин при сварке.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наблюдения на реакторе ААЭС включала следующие 3 материала: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Основной металл (ОМ),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Сварной шов №4, расположенный напротив активной зоны реактора (СШ),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Зона термического влияния (ЗТВ) с основным металлом и металлом сварного шва с  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обеих сторон.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GHEA Grapala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48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0062" y="307037"/>
            <a:ext cx="9389249" cy="1582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ЭКСПЕРИМЕНТАЛЬНЫЕ МЕТОДЫ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Химический состав контрольных образцов с ААЭС приведен в Таблице 1</a:t>
            </a:r>
            <a:endParaRPr lang="ru-RU" sz="1400" dirty="0">
              <a:latin typeface="GHEA Grapalat" pitchFamily="50" charset="0"/>
            </a:endParaRPr>
          </a:p>
          <a:p>
            <a:pPr indent="180340" algn="just">
              <a:lnSpc>
                <a:spcPct val="80000"/>
              </a:lnSpc>
            </a:pPr>
            <a:endParaRPr lang="ru-RU" sz="1400" dirty="0">
              <a:latin typeface="GHEA Grapalat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46" y="2053125"/>
            <a:ext cx="6466512" cy="151425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0062" y="3140968"/>
            <a:ext cx="6080125" cy="3223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1. Химический состав контрольных образцов с ААЭС (%)</a:t>
            </a:r>
            <a:endParaRPr lang="en-US" sz="13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303" y="3645024"/>
            <a:ext cx="2808312" cy="21710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0434" y="5805264"/>
            <a:ext cx="7594701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1. Стандартная капсула с контрольными образцами (1-упаковка; 2-корпус; 3-наполнитель; 4-крышка; 5-наполнитель; 6 и 7-образец Шарпи; 8-монитор потока нейтронов).</a:t>
            </a:r>
            <a:endParaRPr lang="en-US" sz="17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279" y="2079849"/>
            <a:ext cx="792088" cy="1970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chemeClr val="tx1"/>
                </a:solidFill>
              </a:rPr>
              <a:t>Сталь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279" y="2348880"/>
            <a:ext cx="504056" cy="228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chemeClr val="tx1"/>
                </a:solidFill>
              </a:rPr>
              <a:t>ОМ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4519" y="2544921"/>
            <a:ext cx="1021864" cy="295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</a:rPr>
              <a:t>Сварной шов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5946" y="2924944"/>
            <a:ext cx="598389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</a:rPr>
              <a:t>ЗТВ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9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0279" y="1"/>
            <a:ext cx="9289032" cy="6755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ЭКСПЕРИМЕНТАЛЬНЫЕ МЕТОДЫ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17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17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2. Схема расположения цепочек образцов в реакторе ВВЭР-440.</a:t>
            </a:r>
            <a:endParaRPr lang="en-US" sz="17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17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Образцы, подвергнутые термическому старению, подвергались воздействию температуры 290°C, так как располагались над активной зоной перед верхним (выходным) патрубками. Нижняя часть цепочки состояла из капсул с образцами, облученными при 270°C. Схема расположения цепочек в реакторе ААЭС представлена ​​на рисунке 2. Следует отметить, что здесь представлены результаты механических и микроскопических исследований образцов, взятых из последней (6-й) цепочки Армянской АЭС.</a:t>
            </a:r>
            <a:endParaRPr lang="ru-RU" sz="1400" dirty="0">
              <a:latin typeface="GHEA Grapalat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439" y="980728"/>
            <a:ext cx="1938696" cy="310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77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409" y="118003"/>
            <a:ext cx="9394901" cy="347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МЕХАНИЧЕСКИХ ИСПЫТАНИЙ</a:t>
            </a:r>
          </a:p>
          <a:p>
            <a:pPr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испытаний на растяжение исходного и состаренного маталла сварного и шва с ААЭС испытанный при комнатной температуре представлены на рисунке 3.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показывают, что нет существенной разницы между свойствами исходного и состаренного металла шва. В состаренных образцах по сравнению с исходными образцами упрочнения при старении не обнаружено. Образцы состаренного сварного шва продемонстрировали такую же пластичность, как и исходные. Это указывает на отсутствие эффекта термического старения для сварного шва 15Cr2MoV-A после ~200 000 часов старения при 290 °C. Отметим, что в последний цепочке с ААЭС не было образцов из стандартного основного металла.</a:t>
            </a:r>
            <a:endParaRPr lang="ru-RU" sz="1400" dirty="0">
              <a:latin typeface="GHEA Grapalat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79" y="3645024"/>
            <a:ext cx="7162653" cy="212752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0279" y="5733256"/>
            <a:ext cx="8424936" cy="919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испытаний на растяжение исходного и состаренного маталла сварного и шва с ААЭС испытанный при комнатной температуре: </a:t>
            </a:r>
          </a:p>
          <a:p>
            <a:pPr algn="just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прочностные характеристики, б) характеристики пластичности.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457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255" y="18365"/>
            <a:ext cx="9233544" cy="499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247" y="133638"/>
            <a:ext cx="9433048" cy="919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испытаний по Шарпи исходных и состаренных сварных швов показаны на рисунке 4. Результаты показывают, что нет существенной разницы между свойствами исходного и состаренного металла шва при ударных испытаний.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271" y="1091514"/>
            <a:ext cx="4032448" cy="2602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783" y="1004351"/>
            <a:ext cx="4645668" cy="266736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0101" y="3626440"/>
            <a:ext cx="43366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4. 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испытаний по Шарпи сварного шва в исходном состоянии и подвергнутого термическому старению.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4764364" y="3645024"/>
            <a:ext cx="52049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 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испытаний Шарпи ЗТВ с ААЭС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исходном состоянии и после термического старения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8270" y="4365104"/>
            <a:ext cx="9361041" cy="228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испытаний Шарпи ЗТВ исходном состоянии и после термического старения представлены на рисунке 3.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показывают, что нет существенной разницы между свойствами исходного и состаренного металла шва при ударных испынаиях. Проведены механические испытания и микроструктурные исследования (просвечивающая электронная микроскопия (ПЭМ) и сканирующая электронная микроскопия (СЭМ)), после ~200 000 часов старения сварного шва 15Cr2MoV-A при температуре ~290 °С не было обнаружено охрупчивания в следствие старения. Разброс результатов испытаний на удар по Шарпи образцов сварных швов, подвергнутых термическому старению, оказался незначительным.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794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4255" y="0"/>
                <a:ext cx="4392488" cy="64679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ВЛИЯНИЕ ОБЛУЧЕНИЯ С ВЫСОКИМ ФЛЮЕНСОМ И ЭФФЕКТ ВОССТАНОВИТЕЛЬНОГО ОТЖИГА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Испытания на растяжение проводились при комнатной температуре на облученных и облученных-отожженных образцах-свидетелях сварного шва ВВЭР-440, получивоблученных и облученных с отжигом, которые подверглись воздейших экстремально высокие, превышающие расчетные значения флюенса 3,2·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25</m:t>
                        </m:r>
                      </m:sup>
                    </m:sSup>
                  </m:oMath>
                </a14:m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(E&gt;0,5 МэВ). Предел текучести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6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6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ru-RU" sz="16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0,2</m:t>
                        </m:r>
                      </m:sub>
                    </m:sSub>
                  </m:oMath>
                </a14:m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предел прочности при растяжении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6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6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sub>
                    </m:sSub>
                  </m:oMath>
                </a14:m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относительное полное удлинение (A) и и относительное равномерное удлинение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А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600" dirty="0"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sub>
                    </m:sSub>
                  </m:oMath>
                </a14:m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образца-свидетеля ВВЭР-440 представлены на рисунке 6. 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Эти результаты включают данные по исходному и термически состаренному материалу, чтобы проиллюстрировать уровень восстановления, вызванный двумя различными обработками отжига.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5" y="0"/>
                <a:ext cx="4392488" cy="6467989"/>
              </a:xfrm>
              <a:prstGeom prst="rect">
                <a:avLst/>
              </a:prstGeom>
              <a:blipFill>
                <a:blip r:embed="rId2"/>
                <a:stretch>
                  <a:fillRect l="-693" t="-189" r="-1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759" y="44624"/>
            <a:ext cx="4752528" cy="610043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12767" y="6021288"/>
            <a:ext cx="52160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испытаний на растяжение облученного и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отожженного сварного шва ВВЭР-440 образца-свидетеля с ААЭС:</a:t>
            </a:r>
          </a:p>
          <a:p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прочностные характеристики, б) характеристики пластичности. </a:t>
            </a:r>
          </a:p>
          <a:p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Испытания проводились при комнатной температуре.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4668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04255" y="476672"/>
                <a:ext cx="9289032" cy="936104"/>
              </a:xfrm>
            </p:spPr>
            <p:txBody>
              <a:bodyPr vert="horz" lIns="91440" tIns="45720" rIns="91440" bIns="45720" rtlCol="0" anchor="b">
                <a:normAutofit fontScale="90000"/>
              </a:bodyPr>
              <a:lstStyle/>
              <a:p>
                <a:pPr algn="just" defTabSz="914400">
                  <a:lnSpc>
                    <a:spcPct val="115000"/>
                  </a:lnSpc>
                  <a:spcBef>
                    <a:spcPts val="1200"/>
                  </a:spcBef>
                </a:pPr>
                <a:br>
                  <a:rPr lang="en-US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sz="1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Таблица</a:t>
                </a:r>
                <a:r>
                  <a:rPr lang="en-US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2: </a:t>
                </a:r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Сводка результатов испытаний на растяжение облученных и отожженных сварных швов ВВЭР-440. Представлены изменения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0,2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(Δ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0,2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(Δ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по отношению к исходному состоянию и восстановление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0,2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(Δ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0,2,восстанов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Δ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ru-RU" sz="19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,восстанов</m:t>
                        </m:r>
                      </m:sub>
                    </m:sSub>
                  </m:oMath>
                </a14:m>
                <a:r>
                  <a:rPr lang="ru-RU" sz="19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по отношению состоянию к облучченному состоянию после отжига.</a:t>
                </a: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4255" y="476672"/>
                <a:ext cx="9289032" cy="936104"/>
              </a:xfrm>
              <a:blipFill>
                <a:blip r:embed="rId2"/>
                <a:stretch>
                  <a:fillRect l="-394" t="-50649" r="-459" b="-6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7792" y="1534699"/>
            <a:ext cx="10225136" cy="239835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4255" y="3581956"/>
            <a:ext cx="9289032" cy="261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0"/>
              </a:spcBef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Приведенные выше результаты демонстрируют эффективность термического отжига при температуре 475 °C: исходные свойства прочности и пластических сталей корпусов реакторов ВВЭР-440 значительно восстанавливаются даже после воздействия экстремально высоких значений флюенса. Микроструктура облученного и облученно-отожженного металла сварных швов исследовалась с помощью просвечивающей электронной микроскопии (ПЭМ).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ct val="0"/>
              </a:spcBef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Предшествующим данным исследованиям предшествовало изучение микроструктуры металла сварных швов ВВЭР-440 в состоянии поставки.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20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4032</TotalTime>
  <Words>1263</Words>
  <Application>Microsoft Office PowerPoint</Application>
  <PresentationFormat>Custom</PresentationFormat>
  <Paragraphs>74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GHEA Grapalat</vt:lpstr>
      <vt:lpstr>Times New Roman</vt:lpstr>
      <vt:lpstr>Trebuchet MS</vt:lpstr>
      <vt:lpstr>Wingdings 3</vt:lpstr>
      <vt:lpstr>Facet</vt:lpstr>
      <vt:lpstr>                                                                   ИССЛЕДОВАНИЕ КОНТРОЛЬНЫХ ОБРАЗЦОВ МЕТАЛЛА КОРПУСА РЕАКТОРА ВВЭР-440 АРМЯНСКОЙ АЭС                                                            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Таблица 2: Сводка результатов испытаний на растяжение облученных и отожженных сварных швов ВВЭР-440. Представлены изменения "R" _"p0,2"  (Δ"R" _"p0,2" ) и "A" _"m" (Δ"A" _"m" ) по отношению к исходному состоянию и восстановление "R" _"p0,2"  и "A" _"m"  (Δ"R" _"p0,2,восстанов" , Δ"A" _"m,восстанов" ) по отношению состоянию к облучченному состоянию после отжига.</vt:lpstr>
      <vt:lpstr>Таблица 3: Результаты просвечивающей электронной микроскопии сварных швов 15Cr2MoV-A ВВЭР-440 в исходном состоянии, облученных (3,2·10^25 м^(-2), E≥ 0,5 МэВ) и отожженных в течение 100 ч при двух различных температурах.</vt:lpstr>
      <vt:lpstr>Рисунок 7: Сравнительная дозовая зависимость изменения предела текучести сварных швов ВВЭР-440 по сравнению с исходному состоянию. Данные для образцов-свидетей с ААЭС при более низких значениях флюенса и сопоставимой скорости потока (3,5–3,9 х〖 10〗^(-16) м^2 с^(-1)) опубликованы в [3].</vt:lpstr>
      <vt:lpstr>ЗАКЛЮЧЕНИЕ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ARMAN</dc:creator>
  <cp:lastModifiedBy>User</cp:lastModifiedBy>
  <cp:revision>277</cp:revision>
  <cp:lastPrinted>2025-10-24T12:33:28Z</cp:lastPrinted>
  <dcterms:created xsi:type="dcterms:W3CDTF">2017-06-17T16:33:49Z</dcterms:created>
  <dcterms:modified xsi:type="dcterms:W3CDTF">2025-10-24T12:33:29Z</dcterms:modified>
</cp:coreProperties>
</file>